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Playfair Display"/>
      <p:regular r:id="rId16"/>
      <p:bold r:id="rId17"/>
      <p:italic r:id="rId18"/>
      <p:boldItalic r:id="rId19"/>
    </p:embeddedFont>
    <p:embeddedFont>
      <p:font typeface="Lato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regular.fntdata"/><Relationship Id="rId11" Type="http://schemas.openxmlformats.org/officeDocument/2006/relationships/slide" Target="slides/slide6.xml"/><Relationship Id="rId22" Type="http://schemas.openxmlformats.org/officeDocument/2006/relationships/font" Target="fonts/Lato-italic.fntdata"/><Relationship Id="rId10" Type="http://schemas.openxmlformats.org/officeDocument/2006/relationships/slide" Target="slides/slide5.xml"/><Relationship Id="rId21" Type="http://schemas.openxmlformats.org/officeDocument/2006/relationships/font" Target="fonts/Lato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La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PlayfairDisplay-bold.fntdata"/><Relationship Id="rId16" Type="http://schemas.openxmlformats.org/officeDocument/2006/relationships/font" Target="fonts/PlayfairDisplay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PlayfairDisplay-boldItalic.fntdata"/><Relationship Id="rId6" Type="http://schemas.openxmlformats.org/officeDocument/2006/relationships/slide" Target="slides/slide1.xml"/><Relationship Id="rId18" Type="http://schemas.openxmlformats.org/officeDocument/2006/relationships/font" Target="fonts/PlayfairDisplay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e2bf0a604b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e2bf0a604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e34d20352a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e34d20352a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e34d20352a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e34d20352a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b809d1b10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b809d1b10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b809d1b108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b809d1b108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b809d1b108_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b809d1b108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kick things off with a debate - I’d like to split you into breakout rooms and we’ll have two-three smaller group discussions about these questions. Then we’ll regroup and consider! 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e2bf0a604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e2bf0a604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e2bf0a604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e2bf0a604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e2bf0a604b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e2bf0a604b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" name="Google Shape;12;p2"/>
          <p:cNvCxnSpPr/>
          <p:nvPr/>
        </p:nvCxnSpPr>
        <p:spPr>
          <a:xfrm>
            <a:off x="733219" y="2235351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630600" y="136800"/>
            <a:ext cx="7893000" cy="185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630600" y="3228375"/>
            <a:ext cx="7893000" cy="127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1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1"/>
          <p:cNvSpPr txBox="1"/>
          <p:nvPr>
            <p:ph hasCustomPrompt="1" type="title"/>
          </p:nvPr>
        </p:nvSpPr>
        <p:spPr>
          <a:xfrm>
            <a:off x="586725" y="1353788"/>
            <a:ext cx="79707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/>
          <p:nvPr>
            <p:ph idx="1" type="body"/>
          </p:nvPr>
        </p:nvSpPr>
        <p:spPr>
          <a:xfrm>
            <a:off x="586725" y="2968388"/>
            <a:ext cx="79707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1" name="Google Shape;6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509550" y="1921350"/>
            <a:ext cx="8124900" cy="130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-125" y="5045700"/>
            <a:ext cx="9144000" cy="9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3" name="Google Shape;23;p4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4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Google Shape;28;p5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" name="Google Shape;29;p5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311700" y="1417950"/>
            <a:ext cx="39999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832400" y="1417950"/>
            <a:ext cx="39999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Google Shape;37;p7"/>
          <p:cNvCxnSpPr/>
          <p:nvPr/>
        </p:nvCxnSpPr>
        <p:spPr>
          <a:xfrm>
            <a:off x="411044" y="1417772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" name="Google Shape;38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1640350"/>
            <a:ext cx="28080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8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/>
          <p:nvPr/>
        </p:nvSpPr>
        <p:spPr>
          <a:xfrm>
            <a:off x="4572000" y="-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8" name="Google Shape;4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" name="Google Shape;49;p9"/>
          <p:cNvSpPr txBox="1"/>
          <p:nvPr>
            <p:ph type="title"/>
          </p:nvPr>
        </p:nvSpPr>
        <p:spPr>
          <a:xfrm>
            <a:off x="265500" y="1084625"/>
            <a:ext cx="4045200" cy="170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0" name="Google Shape;50;p9"/>
          <p:cNvSpPr txBox="1"/>
          <p:nvPr>
            <p:ph idx="1" type="subTitle"/>
          </p:nvPr>
        </p:nvSpPr>
        <p:spPr>
          <a:xfrm>
            <a:off x="265500" y="2845200"/>
            <a:ext cx="4045200" cy="14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5" name="Google Shape;5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lue-gold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image" Target="../media/image1.jpg"/><Relationship Id="rId5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/>
          <p:nvPr>
            <p:ph type="ctrTitle"/>
          </p:nvPr>
        </p:nvSpPr>
        <p:spPr>
          <a:xfrm>
            <a:off x="630600" y="136800"/>
            <a:ext cx="7893000" cy="185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Welcome to the course!</a:t>
            </a:r>
            <a:endParaRPr/>
          </a:p>
        </p:txBody>
      </p:sp>
      <p:sp>
        <p:nvSpPr>
          <p:cNvPr id="69" name="Google Shape;69;p13"/>
          <p:cNvSpPr txBox="1"/>
          <p:nvPr>
            <p:ph idx="1" type="subTitle"/>
          </p:nvPr>
        </p:nvSpPr>
        <p:spPr>
          <a:xfrm>
            <a:off x="630600" y="3228375"/>
            <a:ext cx="7893000" cy="127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Class 1: What even is culture?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 we’ll meet again next week?</a:t>
            </a:r>
            <a:endParaRPr/>
          </a:p>
        </p:txBody>
      </p:sp>
      <p:sp>
        <p:nvSpPr>
          <p:cNvPr id="122" name="Google Shape;122;p22"/>
          <p:cNvSpPr txBox="1"/>
          <p:nvPr/>
        </p:nvSpPr>
        <p:spPr>
          <a:xfrm>
            <a:off x="6000750" y="45280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bit.ly/culture-class-questions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Welcome!</a:t>
            </a:r>
            <a:endParaRPr/>
          </a:p>
        </p:txBody>
      </p:sp>
      <p:sp>
        <p:nvSpPr>
          <p:cNvPr id="75" name="Google Shape;75;p14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Shall we do an icebreaker?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/>
          <p:nvPr>
            <p:ph type="title"/>
          </p:nvPr>
        </p:nvSpPr>
        <p:spPr>
          <a:xfrm>
            <a:off x="311700" y="9257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 what are we going to do in this course together?</a:t>
            </a:r>
            <a:endParaRPr/>
          </a:p>
        </p:txBody>
      </p:sp>
      <p:sp>
        <p:nvSpPr>
          <p:cNvPr id="81" name="Google Shape;81;p15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By the end of the course I hope that you will: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Understand the term ‘behavioural modernity’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Gain an appreciation of the archaeological record of human culture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At the very least, find archaeology pretty cool!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In </a:t>
            </a:r>
            <a:r>
              <a:rPr lang="en"/>
              <a:t>today</a:t>
            </a:r>
            <a:r>
              <a:rPr lang="en"/>
              <a:t>’s class, we’re going to do the opposite of archaeological work and lay some groundwork!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NOT archaeology?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 what IS archaeology? </a:t>
            </a:r>
            <a:endParaRPr/>
          </a:p>
        </p:txBody>
      </p:sp>
      <p:pic>
        <p:nvPicPr>
          <p:cNvPr id="92" name="Google Shape;9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00336">
            <a:off x="311069" y="1418025"/>
            <a:ext cx="2289657" cy="267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50032">
            <a:off x="5227842" y="385850"/>
            <a:ext cx="3450333" cy="2587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57301" y="2630350"/>
            <a:ext cx="3627951" cy="2172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Now we’ve covered that...</a:t>
            </a:r>
            <a:endParaRPr/>
          </a:p>
        </p:txBody>
      </p:sp>
      <p:sp>
        <p:nvSpPr>
          <p:cNvPr id="100" name="Google Shape;100;p18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think about what culture actually is more broadly.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cultures do you consider yourself a part of?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Can you describe American culture? (Can I describe British culture?) And </a:t>
            </a:r>
            <a:r>
              <a:rPr lang="en"/>
              <a:t>what</a:t>
            </a:r>
            <a:r>
              <a:rPr lang="en"/>
              <a:t> oes that link mean?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Is culture the same as nationality?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More broadly, does </a:t>
            </a:r>
            <a:r>
              <a:rPr lang="en"/>
              <a:t>culture make us human?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 what did you all think?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Any guesses as to what ‘behavioural modernity’ means?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/>
          <p:nvPr>
            <p:ph type="title"/>
          </p:nvPr>
        </p:nvSpPr>
        <p:spPr>
          <a:xfrm>
            <a:off x="311700" y="9797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 how are we going to explore the concept of behavioural modernity? </a:t>
            </a:r>
            <a:endParaRPr/>
          </a:p>
        </p:txBody>
      </p:sp>
      <p:sp>
        <p:nvSpPr>
          <p:cNvPr id="116" name="Google Shape;116;p21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 by week, we’re going to explore this concept through different expressions of culture.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Next week, we’ll look at language and literature.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We’ll look then at art, music, food and technology!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ue &amp; Gold">
  <a:themeElements>
    <a:clrScheme name="Blue &amp; Gold">
      <a:dk1>
        <a:srgbClr val="FFFFFF"/>
      </a:dk1>
      <a:lt1>
        <a:srgbClr val="01AFD1"/>
      </a:lt1>
      <a:dk2>
        <a:srgbClr val="1E2D31"/>
      </a:dk2>
      <a:lt2>
        <a:srgbClr val="BFC7CA"/>
      </a:lt2>
      <a:accent1>
        <a:srgbClr val="006F85"/>
      </a:accent1>
      <a:accent2>
        <a:srgbClr val="AF4345"/>
      </a:accent2>
      <a:accent3>
        <a:srgbClr val="47D06A"/>
      </a:accent3>
      <a:accent4>
        <a:srgbClr val="F58F8F"/>
      </a:accent4>
      <a:accent5>
        <a:srgbClr val="F6CD4C"/>
      </a:accent5>
      <a:accent6>
        <a:srgbClr val="F8E71C"/>
      </a:accent6>
      <a:hlink>
        <a:srgbClr val="F6CD4C"/>
      </a:hlink>
      <a:folHlink>
        <a:srgbClr val="F6CD4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